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311" r:id="rId2"/>
    <p:sldId id="283" r:id="rId3"/>
    <p:sldId id="286" r:id="rId4"/>
    <p:sldId id="282" r:id="rId5"/>
    <p:sldId id="303" r:id="rId6"/>
    <p:sldId id="297" r:id="rId7"/>
    <p:sldId id="304" r:id="rId8"/>
    <p:sldId id="305" r:id="rId9"/>
    <p:sldId id="306" r:id="rId10"/>
    <p:sldId id="307" r:id="rId11"/>
    <p:sldId id="308" r:id="rId12"/>
    <p:sldId id="309" r:id="rId13"/>
    <p:sldId id="281" r:id="rId14"/>
    <p:sldId id="310" r:id="rId15"/>
    <p:sldId id="285" r:id="rId16"/>
    <p:sldId id="302" r:id="rId17"/>
    <p:sldId id="290" r:id="rId18"/>
    <p:sldId id="292" r:id="rId19"/>
    <p:sldId id="293" r:id="rId20"/>
    <p:sldId id="298" r:id="rId21"/>
    <p:sldId id="300" r:id="rId22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FF00"/>
    <a:srgbClr val="990099"/>
    <a:srgbClr val="00CC00"/>
    <a:srgbClr val="FF0000"/>
    <a:srgbClr val="CC0000"/>
    <a:srgbClr val="0000CC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547" autoAdjust="0"/>
    <p:restoredTop sz="94660"/>
  </p:normalViewPr>
  <p:slideViewPr>
    <p:cSldViewPr>
      <p:cViewPr>
        <p:scale>
          <a:sx n="75" d="100"/>
          <a:sy n="75" d="100"/>
        </p:scale>
        <p:origin x="-43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5299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55300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01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5302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5530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0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5305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6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07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30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530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5310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55311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55312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DB9A406-804E-4498-80A0-B1963CB8BF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B0E366-B8CE-45E2-8398-1D1C424E34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E94336-5A1E-4EDF-8E9E-960482274B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E0AE84-A3FF-4D12-AC24-4D15EEF93D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2515E-E2DB-4C2B-A90F-5B9BA35480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356F11-0A43-4446-AFDF-D1CF8AC01E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83FA94-C011-4CFA-B33B-F22AA1CC14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B52D6-A3D5-4711-8892-EE731304DB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0A2DE5-F507-42DB-A045-C5C790E1DF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46533C-CD91-464D-8353-3583963EFB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4A1F43-F111-42AA-88CE-B6E799AE75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5428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428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428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5428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542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11E42084-E839-41AE-95A0-77A96CFF577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0.gi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image" Target="../media/image31.jpeg"/><Relationship Id="rId7" Type="http://schemas.openxmlformats.org/officeDocument/2006/relationships/image" Target="../media/image33.gi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Relationship Id="rId9" Type="http://schemas.openxmlformats.org/officeDocument/2006/relationships/image" Target="../media/image3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13" Type="http://schemas.openxmlformats.org/officeDocument/2006/relationships/image" Target="../media/image19.gif"/><Relationship Id="rId3" Type="http://schemas.openxmlformats.org/officeDocument/2006/relationships/image" Target="../media/image9.gif"/><Relationship Id="rId7" Type="http://schemas.openxmlformats.org/officeDocument/2006/relationships/image" Target="../media/image13.gif"/><Relationship Id="rId12" Type="http://schemas.openxmlformats.org/officeDocument/2006/relationships/image" Target="../media/image18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11" Type="http://schemas.openxmlformats.org/officeDocument/2006/relationships/image" Target="../media/image17.gif"/><Relationship Id="rId5" Type="http://schemas.openxmlformats.org/officeDocument/2006/relationships/image" Target="../media/image11.gif"/><Relationship Id="rId10" Type="http://schemas.openxmlformats.org/officeDocument/2006/relationships/image" Target="../media/image16.gif"/><Relationship Id="rId4" Type="http://schemas.openxmlformats.org/officeDocument/2006/relationships/image" Target="../media/image10.gif"/><Relationship Id="rId9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truo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1330390" cy="1316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676400" y="381000"/>
            <a:ext cx="7239000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PHÒNG GD&amp;ĐT  QUẬN LONG BIÊN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TRƯỜNG TIỂU HỌC ÁI MỘ 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981200"/>
            <a:ext cx="9144000" cy="286232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TÊN PHÂN MÔN: </a:t>
            </a:r>
            <a:r>
              <a:rPr lang="en-US" sz="3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Kể</a:t>
            </a:r>
            <a:r>
              <a:rPr lang="en-US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</a:t>
            </a:r>
            <a:r>
              <a:rPr lang="en-US" sz="3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chuyện</a:t>
            </a:r>
            <a:endParaRPr lang="en-US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BÀI, TIẾT, TUẦN: </a:t>
            </a:r>
            <a:r>
              <a:rPr lang="en-US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25</a:t>
            </a:r>
            <a:endParaRPr lang="en-US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TÊN BÀI: </a:t>
            </a:r>
            <a:r>
              <a:rPr lang="en-US" sz="29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Những</a:t>
            </a:r>
            <a:r>
              <a:rPr lang="en-US" sz="2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</a:t>
            </a:r>
            <a:r>
              <a:rPr lang="en-US" sz="29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chú</a:t>
            </a:r>
            <a:r>
              <a:rPr lang="en-US" sz="2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</a:t>
            </a:r>
            <a:r>
              <a:rPr lang="en-US" sz="29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bé</a:t>
            </a:r>
            <a:r>
              <a:rPr lang="en-US" sz="2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</a:t>
            </a:r>
            <a:r>
              <a:rPr lang="en-US" sz="29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không</a:t>
            </a:r>
            <a:r>
              <a:rPr lang="en-US" sz="2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</a:t>
            </a:r>
            <a:r>
              <a:rPr lang="en-US" sz="29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chết</a:t>
            </a:r>
            <a:endParaRPr lang="en-US" sz="29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GV </a:t>
            </a:r>
            <a:r>
              <a:rPr lang="en-US" sz="30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Thực</a:t>
            </a:r>
            <a:r>
              <a:rPr lang="en-US" sz="3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</a:t>
            </a:r>
            <a:r>
              <a:rPr lang="en-US" sz="30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hiện</a:t>
            </a:r>
            <a:r>
              <a:rPr lang="en-US" sz="3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: </a:t>
            </a:r>
            <a:r>
              <a:rPr lang="en-US" sz="30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Nguyễn</a:t>
            </a:r>
            <a:r>
              <a:rPr lang="en-US" sz="3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</a:t>
            </a:r>
            <a:r>
              <a:rPr lang="en-US" sz="30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Thị</a:t>
            </a:r>
            <a:r>
              <a:rPr lang="en-US" sz="3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 Thu </a:t>
            </a:r>
            <a:r>
              <a:rPr lang="en-US" sz="30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Lan</a:t>
            </a:r>
            <a:endParaRPr lang="en-US" sz="30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4" descr="Photoshop_Blue_sky_005269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9144000" cy="845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295400"/>
            <a:ext cx="7239000" cy="50133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1979613" y="6308725"/>
            <a:ext cx="39862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</a:rPr>
              <a:t>Đêm hôm sau, lại là một chú bé...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4" descr="Photoshop_Blue_sky_005269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9144000" cy="664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295400"/>
            <a:ext cx="69342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2339975" y="6308725"/>
            <a:ext cx="4321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</a:rPr>
              <a:t>Sang đêm thứ ba, vẫn là chú bé ấy...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Text Box 6"/>
          <p:cNvSpPr txBox="1">
            <a:spLocks noChangeArrowheads="1"/>
          </p:cNvSpPr>
          <p:nvPr/>
        </p:nvSpPr>
        <p:spPr bwMode="auto">
          <a:xfrm>
            <a:off x="152400" y="3505200"/>
            <a:ext cx="4419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Times New Roman" pitchFamily="18" charset="0"/>
              </a:rPr>
              <a:t>Bọn phát xít bất ngờ xông vào một làng nọ</a:t>
            </a:r>
          </a:p>
        </p:txBody>
      </p:sp>
      <p:sp>
        <p:nvSpPr>
          <p:cNvPr id="80900" name="Text Box 7"/>
          <p:cNvSpPr txBox="1">
            <a:spLocks noChangeArrowheads="1"/>
          </p:cNvSpPr>
          <p:nvPr/>
        </p:nvSpPr>
        <p:spPr bwMode="auto">
          <a:xfrm>
            <a:off x="4953000" y="3429000"/>
            <a:ext cx="4191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Times New Roman" pitchFamily="18" charset="0"/>
              </a:rPr>
              <a:t>Mấy tên phát xít dẫn một chú bé đến chỗ tên chỉ huy</a:t>
            </a:r>
          </a:p>
        </p:txBody>
      </p:sp>
      <p:sp>
        <p:nvSpPr>
          <p:cNvPr id="80901" name="Text Box 9"/>
          <p:cNvSpPr txBox="1">
            <a:spLocks noChangeArrowheads="1"/>
          </p:cNvSpPr>
          <p:nvPr/>
        </p:nvSpPr>
        <p:spPr bwMode="auto">
          <a:xfrm>
            <a:off x="304800" y="6367463"/>
            <a:ext cx="4267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Times New Roman" pitchFamily="18" charset="0"/>
              </a:rPr>
              <a:t>Đêm hôm sau, lại là một chú bé...</a:t>
            </a:r>
          </a:p>
        </p:txBody>
      </p:sp>
      <p:sp>
        <p:nvSpPr>
          <p:cNvPr id="80902" name="Text Box 10"/>
          <p:cNvSpPr txBox="1">
            <a:spLocks noChangeArrowheads="1"/>
          </p:cNvSpPr>
          <p:nvPr/>
        </p:nvSpPr>
        <p:spPr bwMode="auto">
          <a:xfrm>
            <a:off x="5410200" y="6367463"/>
            <a:ext cx="3733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Times New Roman" pitchFamily="18" charset="0"/>
              </a:rPr>
              <a:t>Sang đêm thứ ba, vẫn là chú bé ấy...</a:t>
            </a:r>
          </a:p>
        </p:txBody>
      </p:sp>
      <p:pic>
        <p:nvPicPr>
          <p:cNvPr id="8090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962400"/>
            <a:ext cx="4114800" cy="23622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8090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219200"/>
            <a:ext cx="4114800" cy="224948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8090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219200"/>
            <a:ext cx="4114800" cy="227488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80906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3962400"/>
            <a:ext cx="41148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1547813" y="1341438"/>
            <a:ext cx="61928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latin typeface="Arial" charset="0"/>
              </a:rPr>
              <a:t>Những chú bé không chết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611188" y="2636838"/>
            <a:ext cx="7489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990099"/>
                </a:solidFill>
                <a:latin typeface="Arial" charset="0"/>
              </a:rPr>
              <a:t>Kể lại toàn bộ câu chuyện</a:t>
            </a:r>
          </a:p>
        </p:txBody>
      </p:sp>
      <p:grpSp>
        <p:nvGrpSpPr>
          <p:cNvPr id="33804" name="Group 12"/>
          <p:cNvGrpSpPr>
            <a:grpSpLocks/>
          </p:cNvGrpSpPr>
          <p:nvPr/>
        </p:nvGrpSpPr>
        <p:grpSpPr bwMode="auto">
          <a:xfrm>
            <a:off x="0" y="0"/>
            <a:ext cx="8534400" cy="558800"/>
            <a:chOff x="144" y="0"/>
            <a:chExt cx="5376" cy="352"/>
          </a:xfrm>
        </p:grpSpPr>
        <p:pic>
          <p:nvPicPr>
            <p:cNvPr id="33805" name="Picture 13" descr="bd20657_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4" y="0"/>
              <a:ext cx="5376" cy="352"/>
            </a:xfrm>
            <a:prstGeom prst="rect">
              <a:avLst/>
            </a:prstGeom>
            <a:noFill/>
          </p:spPr>
        </p:pic>
        <p:pic>
          <p:nvPicPr>
            <p:cNvPr id="33806" name="Picture 14" descr="GLOBE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81" y="48"/>
              <a:ext cx="289" cy="293"/>
            </a:xfrm>
            <a:prstGeom prst="rect">
              <a:avLst/>
            </a:prstGeom>
            <a:noFill/>
          </p:spPr>
        </p:pic>
      </p:grpSp>
      <p:grpSp>
        <p:nvGrpSpPr>
          <p:cNvPr id="33807" name="Group 15"/>
          <p:cNvGrpSpPr>
            <a:grpSpLocks/>
          </p:cNvGrpSpPr>
          <p:nvPr/>
        </p:nvGrpSpPr>
        <p:grpSpPr bwMode="auto">
          <a:xfrm flipV="1">
            <a:off x="179388" y="6273800"/>
            <a:ext cx="8534400" cy="584200"/>
            <a:chOff x="144" y="0"/>
            <a:chExt cx="5376" cy="352"/>
          </a:xfrm>
        </p:grpSpPr>
        <p:pic>
          <p:nvPicPr>
            <p:cNvPr id="33808" name="Picture 16" descr="bd20657_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4" y="0"/>
              <a:ext cx="5376" cy="352"/>
            </a:xfrm>
            <a:prstGeom prst="rect">
              <a:avLst/>
            </a:prstGeom>
            <a:noFill/>
          </p:spPr>
        </p:pic>
        <p:pic>
          <p:nvPicPr>
            <p:cNvPr id="33809" name="Picture 17" descr="GLOBE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81" y="48"/>
              <a:ext cx="289" cy="293"/>
            </a:xfrm>
            <a:prstGeom prst="rect">
              <a:avLst/>
            </a:prstGeom>
            <a:noFill/>
          </p:spPr>
        </p:pic>
      </p:grpSp>
      <p:pic>
        <p:nvPicPr>
          <p:cNvPr id="33810" name="Picture 18" descr="red_mushroom_hb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941888"/>
            <a:ext cx="1447800" cy="1447800"/>
          </a:xfrm>
          <a:prstGeom prst="rect">
            <a:avLst/>
          </a:prstGeom>
          <a:noFill/>
        </p:spPr>
      </p:pic>
      <p:pic>
        <p:nvPicPr>
          <p:cNvPr id="33811" name="Picture 19" descr="red_mushroom_hb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7050" y="4797425"/>
            <a:ext cx="1447800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Text Box 6"/>
          <p:cNvSpPr txBox="1">
            <a:spLocks noChangeArrowheads="1"/>
          </p:cNvSpPr>
          <p:nvPr/>
        </p:nvSpPr>
        <p:spPr bwMode="auto">
          <a:xfrm>
            <a:off x="152400" y="3505200"/>
            <a:ext cx="4419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Times New Roman" pitchFamily="18" charset="0"/>
              </a:rPr>
              <a:t>Bọn phát xít bất ngờ xông vào một làng nọ</a:t>
            </a:r>
          </a:p>
        </p:txBody>
      </p:sp>
      <p:sp>
        <p:nvSpPr>
          <p:cNvPr id="81924" name="Text Box 7"/>
          <p:cNvSpPr txBox="1">
            <a:spLocks noChangeArrowheads="1"/>
          </p:cNvSpPr>
          <p:nvPr/>
        </p:nvSpPr>
        <p:spPr bwMode="auto">
          <a:xfrm>
            <a:off x="4953000" y="3429000"/>
            <a:ext cx="4191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Times New Roman" pitchFamily="18" charset="0"/>
              </a:rPr>
              <a:t>Mấy tên phát xít dẫn một chú bé đến chỗ tên chỉ huy</a:t>
            </a:r>
          </a:p>
        </p:txBody>
      </p:sp>
      <p:sp>
        <p:nvSpPr>
          <p:cNvPr id="81925" name="Text Box 9"/>
          <p:cNvSpPr txBox="1">
            <a:spLocks noChangeArrowheads="1"/>
          </p:cNvSpPr>
          <p:nvPr/>
        </p:nvSpPr>
        <p:spPr bwMode="auto">
          <a:xfrm>
            <a:off x="304800" y="6367463"/>
            <a:ext cx="4267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Times New Roman" pitchFamily="18" charset="0"/>
              </a:rPr>
              <a:t>Đêm hôm sau, lại là một chú bé...</a:t>
            </a:r>
          </a:p>
        </p:txBody>
      </p:sp>
      <p:sp>
        <p:nvSpPr>
          <p:cNvPr id="81926" name="Text Box 10"/>
          <p:cNvSpPr txBox="1">
            <a:spLocks noChangeArrowheads="1"/>
          </p:cNvSpPr>
          <p:nvPr/>
        </p:nvSpPr>
        <p:spPr bwMode="auto">
          <a:xfrm>
            <a:off x="5410200" y="6367463"/>
            <a:ext cx="3733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Times New Roman" pitchFamily="18" charset="0"/>
              </a:rPr>
              <a:t>Sang đêm thứ ba, vẫn là chú bé ấy...</a:t>
            </a:r>
          </a:p>
        </p:txBody>
      </p:sp>
      <p:pic>
        <p:nvPicPr>
          <p:cNvPr id="8192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962400"/>
            <a:ext cx="4114800" cy="23622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8192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219200"/>
            <a:ext cx="4114800" cy="224948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8192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219200"/>
            <a:ext cx="4114800" cy="227488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81930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3962400"/>
            <a:ext cx="41148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9" name="Picture 7" descr="jlgbook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908050"/>
            <a:ext cx="2286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0" name="AutoShape 8"/>
          <p:cNvSpPr>
            <a:spLocks noChangeArrowheads="1"/>
          </p:cNvSpPr>
          <p:nvPr/>
        </p:nvSpPr>
        <p:spPr bwMode="auto">
          <a:xfrm>
            <a:off x="250825" y="404813"/>
            <a:ext cx="1676400" cy="1676400"/>
          </a:xfrm>
          <a:prstGeom prst="star32">
            <a:avLst>
              <a:gd name="adj" fmla="val 15278"/>
            </a:avLst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684213" y="3716338"/>
            <a:ext cx="4105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Arial" charset="0"/>
              </a:rPr>
              <a:t>4. Ý nghĩa câu chuỵên: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684213" y="4508500"/>
            <a:ext cx="7920037" cy="1373188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Arial" charset="0"/>
              </a:rPr>
              <a:t>Ca ngợi tinh thần dũng cảm, sự hi sinh cao cả của các chiến sĩ nhỏ tuổi trong cuộc chiến đấu chống kẻ thù xâm lược, bảo vệ Tổ quốc.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0" grpId="0" animBg="1"/>
      <p:bldP spid="38921" grpId="0"/>
      <p:bldP spid="389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8" descr="CG_Design_Fly_away_dandelion_under_blue_sk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1" name="Text Box 12"/>
          <p:cNvSpPr txBox="1">
            <a:spLocks noChangeArrowheads="1"/>
          </p:cNvSpPr>
          <p:nvPr/>
        </p:nvSpPr>
        <p:spPr bwMode="auto">
          <a:xfrm>
            <a:off x="4953000" y="5276850"/>
            <a:ext cx="3886200" cy="120015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3333FF"/>
                </a:solidFill>
                <a:latin typeface="Times New Roman" pitchFamily="18" charset="0"/>
              </a:rPr>
              <a:t>Kim Đồng tên thật là Nông Văn Dền</a:t>
            </a:r>
          </a:p>
        </p:txBody>
      </p:sp>
      <p:pic>
        <p:nvPicPr>
          <p:cNvPr id="73732" name="Picture 13" descr="D:\HOC TAP\tranh anh\kim do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"/>
            <a:ext cx="46482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3" name="Picture 14" descr="D:\HOC TAP\tranh anh\kim dong.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228600"/>
            <a:ext cx="3886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 descr="PB0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88913"/>
            <a:ext cx="8640763" cy="6553200"/>
          </a:xfrm>
          <a:noFill/>
          <a:ln/>
        </p:spPr>
      </p:pic>
      <p:pic>
        <p:nvPicPr>
          <p:cNvPr id="57349" name="Picture 5" descr="Vo Thi Sa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1052513"/>
            <a:ext cx="3097213" cy="3744912"/>
          </a:xfrm>
          <a:prstGeom prst="rect">
            <a:avLst/>
          </a:prstGeom>
          <a:noFill/>
        </p:spPr>
      </p:pic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3132138" y="5084763"/>
            <a:ext cx="4105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Arial" charset="0"/>
              </a:rPr>
              <a:t>Ch</a:t>
            </a:r>
            <a:r>
              <a:rPr lang="en-US" sz="2800" b="1">
                <a:solidFill>
                  <a:srgbClr val="0000CC"/>
                </a:solidFill>
              </a:rPr>
              <a:t>ị Võ Thị Sáu</a:t>
            </a:r>
          </a:p>
        </p:txBody>
      </p:sp>
      <p:grpSp>
        <p:nvGrpSpPr>
          <p:cNvPr id="57351" name="Group 7"/>
          <p:cNvGrpSpPr>
            <a:grpSpLocks/>
          </p:cNvGrpSpPr>
          <p:nvPr/>
        </p:nvGrpSpPr>
        <p:grpSpPr bwMode="auto">
          <a:xfrm flipV="1">
            <a:off x="323850" y="5949950"/>
            <a:ext cx="8534400" cy="584200"/>
            <a:chOff x="144" y="0"/>
            <a:chExt cx="5376" cy="352"/>
          </a:xfrm>
        </p:grpSpPr>
        <p:pic>
          <p:nvPicPr>
            <p:cNvPr id="57352" name="Picture 8" descr="bd20657_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4" y="0"/>
              <a:ext cx="5376" cy="352"/>
            </a:xfrm>
            <a:prstGeom prst="rect">
              <a:avLst/>
            </a:prstGeom>
            <a:noFill/>
          </p:spPr>
        </p:pic>
        <p:pic>
          <p:nvPicPr>
            <p:cNvPr id="57353" name="Picture 9" descr="GLOBE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681" y="48"/>
              <a:ext cx="289" cy="293"/>
            </a:xfrm>
            <a:prstGeom prst="rect">
              <a:avLst/>
            </a:prstGeom>
            <a:noFill/>
          </p:spPr>
        </p:pic>
      </p:grpSp>
      <p:pic>
        <p:nvPicPr>
          <p:cNvPr id="57354" name="Picture 10" descr="red_mushroom_hb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188" y="4652963"/>
            <a:ext cx="1447800" cy="1447800"/>
          </a:xfrm>
          <a:prstGeom prst="rect">
            <a:avLst/>
          </a:prstGeom>
          <a:noFill/>
        </p:spPr>
      </p:pic>
      <p:pic>
        <p:nvPicPr>
          <p:cNvPr id="57355" name="Picture 11" descr="red_mushroom_hb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4388" y="4797425"/>
            <a:ext cx="1447800" cy="1447800"/>
          </a:xfrm>
          <a:prstGeom prst="rect">
            <a:avLst/>
          </a:prstGeom>
          <a:noFill/>
        </p:spPr>
      </p:pic>
      <p:pic>
        <p:nvPicPr>
          <p:cNvPr id="57356" name="Picture 12" descr="Discount_Diva_rose_Animation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88125" y="908050"/>
            <a:ext cx="1847850" cy="1905000"/>
          </a:xfrm>
          <a:prstGeom prst="rect">
            <a:avLst/>
          </a:prstGeom>
          <a:noFill/>
        </p:spPr>
      </p:pic>
      <p:pic>
        <p:nvPicPr>
          <p:cNvPr id="57357" name="Picture 13" descr="Discount_Diva_rose_Animation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5650" y="836613"/>
            <a:ext cx="184785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PB0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88913"/>
            <a:ext cx="8640763" cy="6553200"/>
          </a:xfrm>
          <a:noFill/>
          <a:ln/>
        </p:spPr>
      </p:pic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2555875" y="5300663"/>
            <a:ext cx="4105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Arial" charset="0"/>
              </a:rPr>
              <a:t>Anh Phan </a:t>
            </a:r>
            <a:r>
              <a:rPr lang="en-US" sz="2400" b="1">
                <a:solidFill>
                  <a:srgbClr val="0000CC"/>
                </a:solidFill>
              </a:rPr>
              <a:t>Đình Giót</a:t>
            </a:r>
          </a:p>
        </p:txBody>
      </p:sp>
      <p:pic>
        <p:nvPicPr>
          <p:cNvPr id="61445" name="Picture 5" descr="anh Phan dinh Giot,Be Van D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1773238"/>
            <a:ext cx="4733925" cy="3314700"/>
          </a:xfrm>
          <a:prstGeom prst="rect">
            <a:avLst/>
          </a:prstGeom>
          <a:noFill/>
        </p:spPr>
      </p:pic>
      <p:grpSp>
        <p:nvGrpSpPr>
          <p:cNvPr id="61446" name="Group 6"/>
          <p:cNvGrpSpPr>
            <a:grpSpLocks/>
          </p:cNvGrpSpPr>
          <p:nvPr/>
        </p:nvGrpSpPr>
        <p:grpSpPr bwMode="auto">
          <a:xfrm flipV="1">
            <a:off x="179388" y="6021388"/>
            <a:ext cx="8534400" cy="584200"/>
            <a:chOff x="144" y="0"/>
            <a:chExt cx="5376" cy="352"/>
          </a:xfrm>
        </p:grpSpPr>
        <p:pic>
          <p:nvPicPr>
            <p:cNvPr id="61447" name="Picture 7" descr="bd20657_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4" y="0"/>
              <a:ext cx="5376" cy="352"/>
            </a:xfrm>
            <a:prstGeom prst="rect">
              <a:avLst/>
            </a:prstGeom>
            <a:noFill/>
          </p:spPr>
        </p:pic>
        <p:pic>
          <p:nvPicPr>
            <p:cNvPr id="61448" name="Picture 8" descr="GLOBE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681" y="48"/>
              <a:ext cx="289" cy="293"/>
            </a:xfrm>
            <a:prstGeom prst="rect">
              <a:avLst/>
            </a:prstGeom>
            <a:noFill/>
          </p:spPr>
        </p:pic>
      </p:grpSp>
      <p:pic>
        <p:nvPicPr>
          <p:cNvPr id="61449" name="Picture 9" descr="daisy_button_blue_hb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638" y="476250"/>
            <a:ext cx="990600" cy="990600"/>
          </a:xfrm>
          <a:prstGeom prst="rect">
            <a:avLst/>
          </a:prstGeom>
          <a:noFill/>
        </p:spPr>
      </p:pic>
      <p:pic>
        <p:nvPicPr>
          <p:cNvPr id="61450" name="Picture 10" descr="daisy_button_pink_hb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825" y="620713"/>
            <a:ext cx="666750" cy="723900"/>
          </a:xfrm>
          <a:prstGeom prst="rect">
            <a:avLst/>
          </a:prstGeom>
          <a:noFill/>
        </p:spPr>
      </p:pic>
      <p:pic>
        <p:nvPicPr>
          <p:cNvPr id="61451" name="Picture 11" descr="daisy_button_pink_hb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8400" y="620713"/>
            <a:ext cx="666750" cy="723900"/>
          </a:xfrm>
          <a:prstGeom prst="rect">
            <a:avLst/>
          </a:prstGeom>
          <a:noFill/>
        </p:spPr>
      </p:pic>
      <p:pic>
        <p:nvPicPr>
          <p:cNvPr id="61452" name="Picture 12" descr="daisy_button_blue_hb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2138" y="836613"/>
            <a:ext cx="723900" cy="723900"/>
          </a:xfrm>
          <a:prstGeom prst="rect">
            <a:avLst/>
          </a:prstGeom>
          <a:noFill/>
        </p:spPr>
      </p:pic>
      <p:pic>
        <p:nvPicPr>
          <p:cNvPr id="61453" name="Picture 13" descr="daisy_button_blue_hb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1500" y="765175"/>
            <a:ext cx="723900" cy="723900"/>
          </a:xfrm>
          <a:prstGeom prst="rect">
            <a:avLst/>
          </a:prstGeom>
          <a:noFill/>
        </p:spPr>
      </p:pic>
      <p:pic>
        <p:nvPicPr>
          <p:cNvPr id="61454" name="Picture 14" descr="daisy_button_white_hb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71775" y="1052513"/>
            <a:ext cx="457200" cy="457200"/>
          </a:xfrm>
          <a:prstGeom prst="rect">
            <a:avLst/>
          </a:prstGeom>
          <a:noFill/>
        </p:spPr>
      </p:pic>
      <p:pic>
        <p:nvPicPr>
          <p:cNvPr id="61455" name="Picture 15" descr="daisy_button_white_hb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0788" y="981075"/>
            <a:ext cx="457200" cy="45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PB0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88913"/>
            <a:ext cx="8640763" cy="6553200"/>
          </a:xfrm>
          <a:noFill/>
          <a:ln/>
        </p:spPr>
      </p:pic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3132138" y="5084763"/>
            <a:ext cx="4105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Arial" charset="0"/>
              </a:rPr>
              <a:t>Anh </a:t>
            </a:r>
            <a:r>
              <a:rPr lang="en-US" sz="2400" b="1">
                <a:solidFill>
                  <a:srgbClr val="0000CC"/>
                </a:solidFill>
                <a:latin typeface="Arial" charset="0"/>
              </a:rPr>
              <a:t>B</a:t>
            </a:r>
            <a:r>
              <a:rPr lang="en-US" sz="2400" b="1">
                <a:solidFill>
                  <a:srgbClr val="0000CC"/>
                </a:solidFill>
              </a:rPr>
              <a:t>ế Văn Đàn</a:t>
            </a:r>
          </a:p>
        </p:txBody>
      </p:sp>
      <p:pic>
        <p:nvPicPr>
          <p:cNvPr id="62470" name="Picture 6" descr="anh Be Van D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1268413"/>
            <a:ext cx="4733925" cy="3314700"/>
          </a:xfrm>
          <a:prstGeom prst="rect">
            <a:avLst/>
          </a:prstGeom>
          <a:noFill/>
        </p:spPr>
      </p:pic>
      <p:grpSp>
        <p:nvGrpSpPr>
          <p:cNvPr id="62471" name="Group 7"/>
          <p:cNvGrpSpPr>
            <a:grpSpLocks/>
          </p:cNvGrpSpPr>
          <p:nvPr/>
        </p:nvGrpSpPr>
        <p:grpSpPr bwMode="auto">
          <a:xfrm flipV="1">
            <a:off x="179388" y="6021388"/>
            <a:ext cx="8534400" cy="584200"/>
            <a:chOff x="144" y="0"/>
            <a:chExt cx="5376" cy="352"/>
          </a:xfrm>
        </p:grpSpPr>
        <p:pic>
          <p:nvPicPr>
            <p:cNvPr id="62472" name="Picture 8" descr="bd20657_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4" y="0"/>
              <a:ext cx="5376" cy="352"/>
            </a:xfrm>
            <a:prstGeom prst="rect">
              <a:avLst/>
            </a:prstGeom>
            <a:noFill/>
          </p:spPr>
        </p:pic>
        <p:pic>
          <p:nvPicPr>
            <p:cNvPr id="62473" name="Picture 9" descr="GLOBE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681" y="48"/>
              <a:ext cx="289" cy="293"/>
            </a:xfrm>
            <a:prstGeom prst="rect">
              <a:avLst/>
            </a:prstGeom>
            <a:noFill/>
          </p:spPr>
        </p:pic>
      </p:grpSp>
      <p:pic>
        <p:nvPicPr>
          <p:cNvPr id="62475" name="Picture 11" descr="flower1_div_md_wht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3575" y="692150"/>
            <a:ext cx="2990850" cy="47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-242888"/>
            <a:ext cx="9144000" cy="6858001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76" name="AutoShape 12"/>
          <p:cNvSpPr>
            <a:spLocks noChangeArrowheads="1"/>
          </p:cNvSpPr>
          <p:nvPr/>
        </p:nvSpPr>
        <p:spPr bwMode="auto">
          <a:xfrm>
            <a:off x="1692275" y="981075"/>
            <a:ext cx="5943600" cy="1524000"/>
          </a:xfrm>
          <a:prstGeom prst="star5">
            <a:avLst/>
          </a:prstGeom>
          <a:solidFill>
            <a:srgbClr val="FFFF99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4000" b="1" u="sng">
                <a:solidFill>
                  <a:srgbClr val="0000FF"/>
                </a:solidFill>
                <a:latin typeface="Times New Roman" pitchFamily="18" charset="0"/>
              </a:rPr>
              <a:t>Bài cũ:</a:t>
            </a:r>
          </a:p>
        </p:txBody>
      </p:sp>
      <p:sp>
        <p:nvSpPr>
          <p:cNvPr id="36877" name="AutoShape 13"/>
          <p:cNvSpPr>
            <a:spLocks noChangeArrowheads="1"/>
          </p:cNvSpPr>
          <p:nvPr/>
        </p:nvSpPr>
        <p:spPr bwMode="auto">
          <a:xfrm>
            <a:off x="1258888" y="2565400"/>
            <a:ext cx="6913562" cy="3743325"/>
          </a:xfrm>
          <a:prstGeom prst="cloudCallout">
            <a:avLst>
              <a:gd name="adj1" fmla="val -35995"/>
              <a:gd name="adj2" fmla="val 43894"/>
            </a:avLst>
          </a:prstGeom>
          <a:solidFill>
            <a:srgbClr val="00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Em hãy</a:t>
            </a:r>
            <a:r>
              <a:rPr lang="en-US" sz="2800" b="1"/>
              <a:t> </a:t>
            </a:r>
            <a:r>
              <a:rPr lang="en-US" sz="2800" b="1">
                <a:solidFill>
                  <a:srgbClr val="FF0000"/>
                </a:solidFill>
              </a:rPr>
              <a:t>kể về một việc em ( hoặc người xung quanh ) đã tham gia để giữ cho xóm làng, đường phố hay trường học luôn xanh,sạch, đẹp</a:t>
            </a:r>
          </a:p>
          <a:p>
            <a:pPr eaLnBrk="1" hangingPunct="1">
              <a:spcBef>
                <a:spcPct val="50000"/>
              </a:spcBef>
            </a:pPr>
            <a:endParaRPr lang="en-US" sz="2800" b="1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6" grpId="0" animBg="1"/>
      <p:bldP spid="3687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PB0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88913"/>
            <a:ext cx="8640763" cy="6553200"/>
          </a:xfrm>
          <a:noFill/>
          <a:ln/>
        </p:spPr>
      </p:pic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2700338" y="5373688"/>
            <a:ext cx="4105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Arial" charset="0"/>
              </a:rPr>
              <a:t>Anh </a:t>
            </a:r>
            <a:r>
              <a:rPr lang="en-US" sz="2400" b="1">
                <a:solidFill>
                  <a:schemeClr val="folHlink"/>
                </a:solidFill>
                <a:latin typeface="Arial" charset="0"/>
              </a:rPr>
              <a:t>Nguy</a:t>
            </a:r>
            <a:r>
              <a:rPr lang="en-US" sz="2400" b="1">
                <a:solidFill>
                  <a:schemeClr val="folHlink"/>
                </a:solidFill>
              </a:rPr>
              <a:t>ễn Văn Trỗi</a:t>
            </a:r>
          </a:p>
        </p:txBody>
      </p:sp>
      <p:pic>
        <p:nvPicPr>
          <p:cNvPr id="67589" name="Picture 5" descr="anh Nguyen Van Tro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57450" y="1581150"/>
            <a:ext cx="4229100" cy="3695700"/>
          </a:xfrm>
          <a:prstGeom prst="rect">
            <a:avLst/>
          </a:prstGeom>
          <a:noFill/>
        </p:spPr>
      </p:pic>
      <p:grpSp>
        <p:nvGrpSpPr>
          <p:cNvPr id="67590" name="Group 6"/>
          <p:cNvGrpSpPr>
            <a:grpSpLocks/>
          </p:cNvGrpSpPr>
          <p:nvPr/>
        </p:nvGrpSpPr>
        <p:grpSpPr bwMode="auto">
          <a:xfrm flipV="1">
            <a:off x="323850" y="6021388"/>
            <a:ext cx="8534400" cy="584200"/>
            <a:chOff x="144" y="0"/>
            <a:chExt cx="5376" cy="352"/>
          </a:xfrm>
        </p:grpSpPr>
        <p:pic>
          <p:nvPicPr>
            <p:cNvPr id="67591" name="Picture 7" descr="bd20657_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4" y="0"/>
              <a:ext cx="5376" cy="352"/>
            </a:xfrm>
            <a:prstGeom prst="rect">
              <a:avLst/>
            </a:prstGeom>
            <a:noFill/>
          </p:spPr>
        </p:pic>
        <p:pic>
          <p:nvPicPr>
            <p:cNvPr id="67592" name="Picture 8" descr="GLOBE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681" y="48"/>
              <a:ext cx="289" cy="293"/>
            </a:xfrm>
            <a:prstGeom prst="rect">
              <a:avLst/>
            </a:prstGeom>
            <a:noFill/>
          </p:spPr>
        </p:pic>
      </p:grpSp>
      <p:pic>
        <p:nvPicPr>
          <p:cNvPr id="67593" name="Picture 9" descr="red_mushroom_hb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4213" y="836613"/>
            <a:ext cx="1447800" cy="1447800"/>
          </a:xfrm>
          <a:prstGeom prst="rect">
            <a:avLst/>
          </a:prstGeom>
          <a:noFill/>
        </p:spPr>
      </p:pic>
      <p:pic>
        <p:nvPicPr>
          <p:cNvPr id="67594" name="Picture 10" descr="red_mushroom_hb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92950" y="908050"/>
            <a:ext cx="1447800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27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1547813" y="1196975"/>
            <a:ext cx="61928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latin typeface="Arial" charset="0"/>
              </a:rPr>
              <a:t>Những chú bé không chết</a:t>
            </a: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1547813" y="476250"/>
            <a:ext cx="61928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i="1">
                <a:solidFill>
                  <a:srgbClr val="0000CC"/>
                </a:solidFill>
                <a:latin typeface="Arial" charset="0"/>
              </a:rPr>
              <a:t>Thứ s</a:t>
            </a:r>
            <a:r>
              <a:rPr lang="en-US" i="1">
                <a:solidFill>
                  <a:schemeClr val="folHlink"/>
                </a:solidFill>
              </a:rPr>
              <a:t>áu</a:t>
            </a:r>
            <a:r>
              <a:rPr lang="en-US" i="1"/>
              <a:t> </a:t>
            </a:r>
            <a:r>
              <a:rPr lang="en-US" i="1">
                <a:solidFill>
                  <a:srgbClr val="0000CC"/>
                </a:solidFill>
                <a:latin typeface="Arial" charset="0"/>
              </a:rPr>
              <a:t>ngày 6 tháng 3 năm 2009</a:t>
            </a: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3708400" y="836613"/>
            <a:ext cx="1873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>
                <a:solidFill>
                  <a:srgbClr val="0000CC"/>
                </a:solidFill>
                <a:latin typeface="Arial" charset="0"/>
              </a:rPr>
              <a:t>Kể chuyện</a:t>
            </a:r>
          </a:p>
        </p:txBody>
      </p:sp>
      <p:grpSp>
        <p:nvGrpSpPr>
          <p:cNvPr id="70664" name="Group 8"/>
          <p:cNvGrpSpPr>
            <a:grpSpLocks/>
          </p:cNvGrpSpPr>
          <p:nvPr/>
        </p:nvGrpSpPr>
        <p:grpSpPr bwMode="auto">
          <a:xfrm>
            <a:off x="0" y="0"/>
            <a:ext cx="8534400" cy="558800"/>
            <a:chOff x="144" y="0"/>
            <a:chExt cx="5376" cy="352"/>
          </a:xfrm>
        </p:grpSpPr>
        <p:pic>
          <p:nvPicPr>
            <p:cNvPr id="70665" name="Picture 9" descr="bd20657_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4" y="0"/>
              <a:ext cx="5376" cy="352"/>
            </a:xfrm>
            <a:prstGeom prst="rect">
              <a:avLst/>
            </a:prstGeom>
            <a:noFill/>
          </p:spPr>
        </p:pic>
        <p:pic>
          <p:nvPicPr>
            <p:cNvPr id="70666" name="Picture 10" descr="GLOBE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81" y="48"/>
              <a:ext cx="289" cy="293"/>
            </a:xfrm>
            <a:prstGeom prst="rect">
              <a:avLst/>
            </a:prstGeom>
            <a:noFill/>
          </p:spPr>
        </p:pic>
      </p:grpSp>
      <p:grpSp>
        <p:nvGrpSpPr>
          <p:cNvPr id="70667" name="Group 11"/>
          <p:cNvGrpSpPr>
            <a:grpSpLocks/>
          </p:cNvGrpSpPr>
          <p:nvPr/>
        </p:nvGrpSpPr>
        <p:grpSpPr bwMode="auto">
          <a:xfrm flipV="1">
            <a:off x="179388" y="6273800"/>
            <a:ext cx="8534400" cy="584200"/>
            <a:chOff x="144" y="0"/>
            <a:chExt cx="5376" cy="352"/>
          </a:xfrm>
        </p:grpSpPr>
        <p:pic>
          <p:nvPicPr>
            <p:cNvPr id="70668" name="Picture 12" descr="bd20657_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4" y="0"/>
              <a:ext cx="5376" cy="352"/>
            </a:xfrm>
            <a:prstGeom prst="rect">
              <a:avLst/>
            </a:prstGeom>
            <a:noFill/>
          </p:spPr>
        </p:pic>
        <p:pic>
          <p:nvPicPr>
            <p:cNvPr id="70669" name="Picture 13" descr="GLOBE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81" y="48"/>
              <a:ext cx="289" cy="293"/>
            </a:xfrm>
            <a:prstGeom prst="rect">
              <a:avLst/>
            </a:prstGeom>
            <a:noFill/>
          </p:spPr>
        </p:pic>
      </p:grpSp>
      <p:pic>
        <p:nvPicPr>
          <p:cNvPr id="70670" name="Picture 14" descr="IMG_246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0975" y="0"/>
            <a:ext cx="9144000" cy="6858000"/>
          </a:xfrm>
          <a:prstGeom prst="rect">
            <a:avLst/>
          </a:prstGeom>
          <a:noFill/>
        </p:spPr>
      </p:pic>
      <p:sp>
        <p:nvSpPr>
          <p:cNvPr id="70672" name="WordArt 16"/>
          <p:cNvSpPr>
            <a:spLocks noChangeArrowheads="1" noChangeShapeType="1" noTextEdit="1"/>
          </p:cNvSpPr>
          <p:nvPr/>
        </p:nvSpPr>
        <p:spPr bwMode="auto">
          <a:xfrm>
            <a:off x="0" y="1052513"/>
            <a:ext cx="8458200" cy="26574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vi-VN" sz="40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"/>
                <a:cs typeface="Arial"/>
              </a:rPr>
              <a:t>Chúc các thầy cô mạnh khoẻ! </a:t>
            </a:r>
          </a:p>
          <a:p>
            <a:pPr algn="ctr"/>
            <a:r>
              <a:rPr lang="vi-VN" sz="40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"/>
                <a:cs typeface="Arial"/>
              </a:rPr>
              <a:t>chúc các em học giỏi, chăm ngoan!</a:t>
            </a:r>
            <a:endParaRPr lang="en-US" sz="4000" b="1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ANMLC0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-315913"/>
            <a:ext cx="8153400" cy="6858001"/>
          </a:xfrm>
          <a:prstGeom prst="rect">
            <a:avLst/>
          </a:prstGeom>
          <a:noFill/>
        </p:spPr>
      </p:pic>
      <p:sp>
        <p:nvSpPr>
          <p:cNvPr id="40963" name="WordArt 3"/>
          <p:cNvSpPr>
            <a:spLocks noChangeArrowheads="1" noChangeShapeType="1" noTextEdit="1"/>
          </p:cNvSpPr>
          <p:nvPr/>
        </p:nvSpPr>
        <p:spPr bwMode="auto">
          <a:xfrm>
            <a:off x="2339975" y="4292600"/>
            <a:ext cx="6143625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những chú bé không chết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5508625" y="5157788"/>
            <a:ext cx="2736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( Quy- ra-xk</a:t>
            </a:r>
            <a:r>
              <a:rPr lang="en-US" sz="2000">
                <a:latin typeface="Arial" charset="0"/>
              </a:rPr>
              <a:t>ê- vich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4" name="Picture 4" descr="si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0"/>
            <a:ext cx="8713787" cy="6669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Text Box 6"/>
          <p:cNvSpPr txBox="1">
            <a:spLocks noChangeArrowheads="1"/>
          </p:cNvSpPr>
          <p:nvPr/>
        </p:nvSpPr>
        <p:spPr bwMode="auto">
          <a:xfrm>
            <a:off x="152400" y="3505200"/>
            <a:ext cx="4419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Times New Roman" pitchFamily="18" charset="0"/>
              </a:rPr>
              <a:t>Bọn phát xít bất ngờ xông vào một làng nọ</a:t>
            </a:r>
          </a:p>
        </p:txBody>
      </p:sp>
      <p:sp>
        <p:nvSpPr>
          <p:cNvPr id="74756" name="Text Box 7"/>
          <p:cNvSpPr txBox="1">
            <a:spLocks noChangeArrowheads="1"/>
          </p:cNvSpPr>
          <p:nvPr/>
        </p:nvSpPr>
        <p:spPr bwMode="auto">
          <a:xfrm>
            <a:off x="4953000" y="3429000"/>
            <a:ext cx="4191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Times New Roman" pitchFamily="18" charset="0"/>
              </a:rPr>
              <a:t>Mấy tên phát xít dẫn một chú bé đến chỗ tên chỉ huy</a:t>
            </a:r>
          </a:p>
        </p:txBody>
      </p:sp>
      <p:sp>
        <p:nvSpPr>
          <p:cNvPr id="74757" name="Text Box 9"/>
          <p:cNvSpPr txBox="1">
            <a:spLocks noChangeArrowheads="1"/>
          </p:cNvSpPr>
          <p:nvPr/>
        </p:nvSpPr>
        <p:spPr bwMode="auto">
          <a:xfrm>
            <a:off x="304800" y="6367463"/>
            <a:ext cx="4267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Times New Roman" pitchFamily="18" charset="0"/>
              </a:rPr>
              <a:t>Đêm hôm sau, lại là một chú bé...</a:t>
            </a:r>
          </a:p>
        </p:txBody>
      </p:sp>
      <p:sp>
        <p:nvSpPr>
          <p:cNvPr id="74758" name="Text Box 10"/>
          <p:cNvSpPr txBox="1">
            <a:spLocks noChangeArrowheads="1"/>
          </p:cNvSpPr>
          <p:nvPr/>
        </p:nvSpPr>
        <p:spPr bwMode="auto">
          <a:xfrm>
            <a:off x="5410200" y="6367463"/>
            <a:ext cx="3733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Times New Roman" pitchFamily="18" charset="0"/>
              </a:rPr>
              <a:t>Sang đêm thứ ba, vẫn là chú bé ấy...</a:t>
            </a:r>
          </a:p>
        </p:txBody>
      </p:sp>
      <p:pic>
        <p:nvPicPr>
          <p:cNvPr id="7475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962400"/>
            <a:ext cx="4114800" cy="23622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7476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219200"/>
            <a:ext cx="4114800" cy="224948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74761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219200"/>
            <a:ext cx="4114800" cy="227488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74762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3962400"/>
            <a:ext cx="41148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ABE3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66563" name="Oval 3"/>
          <p:cNvSpPr>
            <a:spLocks noChangeArrowheads="1"/>
          </p:cNvSpPr>
          <p:nvPr/>
        </p:nvSpPr>
        <p:spPr bwMode="auto">
          <a:xfrm>
            <a:off x="533400" y="1600200"/>
            <a:ext cx="8305800" cy="472440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buFontTx/>
              <a:buChar char="-"/>
            </a:pPr>
            <a:endParaRPr lang="en-US" sz="2800" b="1">
              <a:solidFill>
                <a:srgbClr val="0000FF"/>
              </a:solidFill>
              <a:latin typeface="Times New Roman" pitchFamily="18" charset="0"/>
            </a:endParaRPr>
          </a:p>
          <a:p>
            <a:pPr algn="ctr">
              <a:buFontTx/>
              <a:buChar char="-"/>
            </a:pPr>
            <a:endParaRPr lang="en-US" sz="2800" b="1">
              <a:solidFill>
                <a:srgbClr val="0000FF"/>
              </a:solidFill>
              <a:latin typeface="Times New Roman" pitchFamily="18" charset="0"/>
            </a:endParaRPr>
          </a:p>
          <a:p>
            <a:pPr algn="ctr"/>
            <a:endParaRPr lang="en-US" sz="2800" b="1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66564" name="Picture 4" descr="daisy_button_pink_h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5257800"/>
            <a:ext cx="3505200" cy="1676400"/>
          </a:xfrm>
          <a:prstGeom prst="rect">
            <a:avLst/>
          </a:prstGeom>
          <a:noFill/>
        </p:spPr>
      </p:pic>
      <p:pic>
        <p:nvPicPr>
          <p:cNvPr id="66565" name="Picture 5" descr="daisy_button_white_hb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5100" y="5334000"/>
            <a:ext cx="647700" cy="647700"/>
          </a:xfrm>
          <a:prstGeom prst="rect">
            <a:avLst/>
          </a:prstGeom>
          <a:noFill/>
        </p:spPr>
      </p:pic>
      <p:pic>
        <p:nvPicPr>
          <p:cNvPr id="66566" name="Picture 6" descr="daisy_button_white_hb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5143500"/>
            <a:ext cx="647700" cy="647700"/>
          </a:xfrm>
          <a:prstGeom prst="rect">
            <a:avLst/>
          </a:prstGeom>
          <a:noFill/>
        </p:spPr>
      </p:pic>
      <p:pic>
        <p:nvPicPr>
          <p:cNvPr id="66567" name="Picture 7" descr="daisy_button_pink_hb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5638800"/>
            <a:ext cx="990600" cy="762000"/>
          </a:xfrm>
          <a:prstGeom prst="rect">
            <a:avLst/>
          </a:prstGeom>
          <a:noFill/>
        </p:spPr>
      </p:pic>
      <p:pic>
        <p:nvPicPr>
          <p:cNvPr id="66568" name="Picture 8" descr="daisy_button_pink_hb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5867400"/>
            <a:ext cx="1066800" cy="838200"/>
          </a:xfrm>
          <a:prstGeom prst="rect">
            <a:avLst/>
          </a:prstGeom>
          <a:noFill/>
        </p:spPr>
      </p:pic>
      <p:pic>
        <p:nvPicPr>
          <p:cNvPr id="66569" name="Picture 9" descr="daisy_button_pink_hb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4600" y="6019800"/>
            <a:ext cx="914400" cy="762000"/>
          </a:xfrm>
          <a:prstGeom prst="rect">
            <a:avLst/>
          </a:prstGeom>
          <a:noFill/>
        </p:spPr>
      </p:pic>
      <p:pic>
        <p:nvPicPr>
          <p:cNvPr id="66570" name="Picture 10" descr="daisy_button_pink_hb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0" y="5486400"/>
            <a:ext cx="838200" cy="685800"/>
          </a:xfrm>
          <a:prstGeom prst="rect">
            <a:avLst/>
          </a:prstGeom>
          <a:noFill/>
        </p:spPr>
      </p:pic>
      <p:pic>
        <p:nvPicPr>
          <p:cNvPr id="66571" name="Picture 11" descr="daisy_button_pink_hb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24600" y="5257800"/>
            <a:ext cx="685800" cy="762000"/>
          </a:xfrm>
          <a:prstGeom prst="rect">
            <a:avLst/>
          </a:prstGeom>
          <a:noFill/>
        </p:spPr>
      </p:pic>
      <p:pic>
        <p:nvPicPr>
          <p:cNvPr id="66572" name="Picture 12" descr="daisy_button_pink_hb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0" y="5410200"/>
            <a:ext cx="762000" cy="857250"/>
          </a:xfrm>
          <a:prstGeom prst="rect">
            <a:avLst/>
          </a:prstGeom>
          <a:noFill/>
        </p:spPr>
      </p:pic>
      <p:pic>
        <p:nvPicPr>
          <p:cNvPr id="66573" name="Picture 13" descr="daisy_button_blue_hb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2600" y="5295900"/>
            <a:ext cx="647700" cy="647700"/>
          </a:xfrm>
          <a:prstGeom prst="rect">
            <a:avLst/>
          </a:prstGeom>
          <a:noFill/>
        </p:spPr>
      </p:pic>
      <p:pic>
        <p:nvPicPr>
          <p:cNvPr id="66574" name="Picture 14" descr="daisy_button_blue_hb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58000" y="5181600"/>
            <a:ext cx="647700" cy="647700"/>
          </a:xfrm>
          <a:prstGeom prst="rect">
            <a:avLst/>
          </a:prstGeom>
          <a:noFill/>
        </p:spPr>
      </p:pic>
      <p:pic>
        <p:nvPicPr>
          <p:cNvPr id="66575" name="Picture 15" descr="daisy_button_pink_hb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0" y="5638800"/>
            <a:ext cx="685800" cy="762000"/>
          </a:xfrm>
          <a:prstGeom prst="rect">
            <a:avLst/>
          </a:prstGeom>
          <a:noFill/>
        </p:spPr>
      </p:pic>
      <p:pic>
        <p:nvPicPr>
          <p:cNvPr id="66576" name="Picture 16" descr="daisy_button_pink_hb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9000" y="5181600"/>
            <a:ext cx="685800" cy="762000"/>
          </a:xfrm>
          <a:prstGeom prst="rect">
            <a:avLst/>
          </a:prstGeom>
          <a:noFill/>
        </p:spPr>
      </p:pic>
      <p:pic>
        <p:nvPicPr>
          <p:cNvPr id="66577" name="Picture 17" descr="daisy_button_pink_hb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96200" y="4800600"/>
            <a:ext cx="685800" cy="762000"/>
          </a:xfrm>
          <a:prstGeom prst="rect">
            <a:avLst/>
          </a:prstGeom>
          <a:noFill/>
        </p:spPr>
      </p:pic>
      <p:pic>
        <p:nvPicPr>
          <p:cNvPr id="66578" name="Picture 18" descr="daisy_button_pink_hb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57400" y="5486400"/>
            <a:ext cx="762000" cy="857250"/>
          </a:xfrm>
          <a:prstGeom prst="rect">
            <a:avLst/>
          </a:prstGeom>
          <a:noFill/>
        </p:spPr>
      </p:pic>
      <p:pic>
        <p:nvPicPr>
          <p:cNvPr id="66579" name="Picture 19" descr="daisy_button_blue_hb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19300" y="5829300"/>
            <a:ext cx="647700" cy="647700"/>
          </a:xfrm>
          <a:prstGeom prst="rect">
            <a:avLst/>
          </a:prstGeom>
          <a:noFill/>
        </p:spPr>
      </p:pic>
      <p:pic>
        <p:nvPicPr>
          <p:cNvPr id="66580" name="Picture 20" descr="daisy_button_blue_hb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24600" y="5638800"/>
            <a:ext cx="647700" cy="647700"/>
          </a:xfrm>
          <a:prstGeom prst="rect">
            <a:avLst/>
          </a:prstGeom>
          <a:noFill/>
        </p:spPr>
      </p:pic>
      <p:pic>
        <p:nvPicPr>
          <p:cNvPr id="66581" name="Picture 21" descr="daisy_button_pink_hb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43000" y="5257800"/>
            <a:ext cx="685800" cy="781050"/>
          </a:xfrm>
          <a:prstGeom prst="rect">
            <a:avLst/>
          </a:prstGeom>
          <a:noFill/>
        </p:spPr>
      </p:pic>
      <p:pic>
        <p:nvPicPr>
          <p:cNvPr id="66582" name="Picture 22" descr="daisy_button_pink_hb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77875" y="4953000"/>
            <a:ext cx="746125" cy="609600"/>
          </a:xfrm>
          <a:prstGeom prst="rect">
            <a:avLst/>
          </a:prstGeom>
          <a:noFill/>
        </p:spPr>
      </p:pic>
      <p:pic>
        <p:nvPicPr>
          <p:cNvPr id="66583" name="Picture 23" descr="partly_sunny_hb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620000" y="-152400"/>
            <a:ext cx="1524000" cy="1066800"/>
          </a:xfrm>
          <a:prstGeom prst="rect">
            <a:avLst/>
          </a:prstGeom>
          <a:noFill/>
        </p:spPr>
      </p:pic>
      <p:sp>
        <p:nvSpPr>
          <p:cNvPr id="66584" name="Text Box 24"/>
          <p:cNvSpPr txBox="1">
            <a:spLocks noChangeArrowheads="1"/>
          </p:cNvSpPr>
          <p:nvPr/>
        </p:nvSpPr>
        <p:spPr bwMode="auto">
          <a:xfrm>
            <a:off x="1116013" y="1989138"/>
            <a:ext cx="67691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  <a:buFontTx/>
              <a:buAutoNum type="arabicPeriod"/>
            </a:pPr>
            <a:r>
              <a:rPr lang="en-US" sz="2400" b="1">
                <a:solidFill>
                  <a:srgbClr val="0000CC"/>
                </a:solidFill>
                <a:latin typeface="Arial" charset="0"/>
              </a:rPr>
              <a:t>Dựa vào các tranh dưới đây, kể lại từng đoạn của câu chuyện: </a:t>
            </a:r>
            <a:r>
              <a:rPr lang="en-US" sz="2400" b="1" i="1">
                <a:solidFill>
                  <a:srgbClr val="009900"/>
                </a:solidFill>
                <a:latin typeface="Arial" charset="0"/>
              </a:rPr>
              <a:t>Những chú bé không chết</a:t>
            </a:r>
          </a:p>
          <a:p>
            <a:pPr marL="342900" indent="-342900" eaLnBrk="1" hangingPunct="1">
              <a:spcBef>
                <a:spcPct val="50000"/>
              </a:spcBef>
              <a:buFontTx/>
              <a:buAutoNum type="arabicPeriod"/>
            </a:pPr>
            <a:r>
              <a:rPr lang="en-US" sz="2400" b="1">
                <a:solidFill>
                  <a:srgbClr val="0000CC"/>
                </a:solidFill>
                <a:latin typeface="Arial" charset="0"/>
              </a:rPr>
              <a:t>Kể lại toàn bộ câu chuyện.</a:t>
            </a:r>
          </a:p>
          <a:p>
            <a:pPr marL="342900" indent="-342900" eaLnBrk="1" hangingPunct="1">
              <a:spcBef>
                <a:spcPct val="50000"/>
              </a:spcBef>
              <a:buFontTx/>
              <a:buAutoNum type="arabicPeriod"/>
            </a:pPr>
            <a:r>
              <a:rPr lang="en-US" sz="2400" b="1">
                <a:solidFill>
                  <a:srgbClr val="0000CC"/>
                </a:solidFill>
                <a:latin typeface="Arial" charset="0"/>
              </a:rPr>
              <a:t>Câu chuyện ca ngợi những phẩm chất gì ở những chú bé?Tại sao chuện có tên là </a:t>
            </a:r>
            <a:r>
              <a:rPr lang="en-US" sz="2400" b="1" i="1">
                <a:solidFill>
                  <a:srgbClr val="009900"/>
                </a:solidFill>
                <a:latin typeface="Arial" charset="0"/>
              </a:rPr>
              <a:t>Những chú bé không chết</a:t>
            </a:r>
            <a:r>
              <a:rPr lang="en-US" sz="2400" b="1">
                <a:solidFill>
                  <a:srgbClr val="0000CC"/>
                </a:solidFill>
                <a:latin typeface="Arial" charset="0"/>
              </a:rPr>
              <a:t>?Em thử đặt tên khác cho câu chuyện này.</a:t>
            </a:r>
          </a:p>
        </p:txBody>
      </p:sp>
      <p:sp>
        <p:nvSpPr>
          <p:cNvPr id="66585" name="AutoShape 25"/>
          <p:cNvSpPr>
            <a:spLocks noChangeArrowheads="1"/>
          </p:cNvSpPr>
          <p:nvPr/>
        </p:nvSpPr>
        <p:spPr bwMode="auto">
          <a:xfrm>
            <a:off x="0" y="908050"/>
            <a:ext cx="2447925" cy="1008063"/>
          </a:xfrm>
          <a:prstGeom prst="star16">
            <a:avLst>
              <a:gd name="adj" fmla="val 37500"/>
            </a:avLst>
          </a:prstGeom>
          <a:solidFill>
            <a:srgbClr val="CC99FF"/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3200">
                <a:solidFill>
                  <a:srgbClr val="0000CC"/>
                </a:solidFill>
                <a:latin typeface="Arial" charset="0"/>
              </a:rPr>
              <a:t>Yêu cầu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65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6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66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6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84" grpId="0"/>
      <p:bldP spid="6658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Text Box 6"/>
          <p:cNvSpPr txBox="1">
            <a:spLocks noChangeArrowheads="1"/>
          </p:cNvSpPr>
          <p:nvPr/>
        </p:nvSpPr>
        <p:spPr bwMode="auto">
          <a:xfrm>
            <a:off x="152400" y="3505200"/>
            <a:ext cx="4419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Times New Roman" pitchFamily="18" charset="0"/>
              </a:rPr>
              <a:t>Bọn phát xít bất ngờ xông vào một làng nọ</a:t>
            </a:r>
          </a:p>
        </p:txBody>
      </p:sp>
      <p:sp>
        <p:nvSpPr>
          <p:cNvPr id="75780" name="Text Box 7"/>
          <p:cNvSpPr txBox="1">
            <a:spLocks noChangeArrowheads="1"/>
          </p:cNvSpPr>
          <p:nvPr/>
        </p:nvSpPr>
        <p:spPr bwMode="auto">
          <a:xfrm>
            <a:off x="4953000" y="3429000"/>
            <a:ext cx="4191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Times New Roman" pitchFamily="18" charset="0"/>
              </a:rPr>
              <a:t>Mấy tên phát xít dẫn một chú bé đến chỗ tên chỉ huy</a:t>
            </a:r>
          </a:p>
        </p:txBody>
      </p:sp>
      <p:sp>
        <p:nvSpPr>
          <p:cNvPr id="75781" name="Text Box 9"/>
          <p:cNvSpPr txBox="1">
            <a:spLocks noChangeArrowheads="1"/>
          </p:cNvSpPr>
          <p:nvPr/>
        </p:nvSpPr>
        <p:spPr bwMode="auto">
          <a:xfrm>
            <a:off x="304800" y="6367463"/>
            <a:ext cx="4267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Times New Roman" pitchFamily="18" charset="0"/>
              </a:rPr>
              <a:t>Đêm hôm sau, lại là một chú bé...</a:t>
            </a:r>
          </a:p>
        </p:txBody>
      </p:sp>
      <p:sp>
        <p:nvSpPr>
          <p:cNvPr id="75782" name="Text Box 10"/>
          <p:cNvSpPr txBox="1">
            <a:spLocks noChangeArrowheads="1"/>
          </p:cNvSpPr>
          <p:nvPr/>
        </p:nvSpPr>
        <p:spPr bwMode="auto">
          <a:xfrm>
            <a:off x="5148263" y="6381750"/>
            <a:ext cx="3733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Times New Roman" pitchFamily="18" charset="0"/>
              </a:rPr>
              <a:t>Sang đêm thứ ba, vẫn là chú bé ấy...</a:t>
            </a:r>
          </a:p>
        </p:txBody>
      </p:sp>
      <p:pic>
        <p:nvPicPr>
          <p:cNvPr id="7578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962400"/>
            <a:ext cx="4114800" cy="23622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7578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219200"/>
            <a:ext cx="4114800" cy="224948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7578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219200"/>
            <a:ext cx="4114800" cy="227488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75786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3962400"/>
            <a:ext cx="41148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4" descr="Photoshop_Blue_sky_005269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9144000" cy="845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4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928670"/>
            <a:ext cx="7391400" cy="49672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2051050" y="6237288"/>
            <a:ext cx="5083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Bọn phát xít bất ngờ xông vào một làng nọ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4" descr="Photoshop_Blue_sky_005269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68413"/>
            <a:ext cx="9144000" cy="845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268413"/>
            <a:ext cx="7162800" cy="50292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1331913" y="6308725"/>
            <a:ext cx="61674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</a:rPr>
              <a:t>Mấy tên phát xít dẫn một chú bé đến chỗ tên chỉ huy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14530"/>
  <p:tag name="VIOLETTITLE" val="Kể chuyện 4 - Những chú bé không chết"/>
  <p:tag name="VIOLETLESSON" val="25"/>
  <p:tag name="VIOLETCATID" val="8048923"/>
  <p:tag name="VIOLETSUBJECT" val="Kể chuyện 4"/>
  <p:tag name="VIOLETSOURCE" val="Đồng nghiệp"/>
  <p:tag name="VIOLETAUTHORID" val="665636"/>
  <p:tag name="VIOLETAUTHORNAME" val="Đinh Hữu Thìn"/>
  <p:tag name="VIOLETAUTHORAVATAR" val="665636.jpg"/>
  <p:tag name="VIOLETAUTHORADDRESS" val="Hong Ha - Ha Noi"/>
  <p:tag name="VIOLETAUTHORHOMEPAGE" val="http://dinhhuuthin.violet.vn"/>
  <p:tag name="VIOLETDATE" val="2013-06-27 12:07:23"/>
  <p:tag name="VIOLETHIT" val="238"/>
  <p:tag name="VIOLETLIKE" val="0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83&quot;/&gt;&lt;/object&gt;&lt;object type=&quot;3&quot; unique_id=&quot;10006&quot;&gt;&lt;property id=&quot;20148&quot; value=&quot;5&quot;/&gt;&lt;property id=&quot;20300&quot; value=&quot;Slide 3&quot;/&gt;&lt;property id=&quot;20307&quot; value=&quot;286&quot;/&gt;&lt;/object&gt;&lt;object type=&quot;3&quot; unique_id=&quot;10007&quot;&gt;&lt;property id=&quot;20148&quot; value=&quot;5&quot;/&gt;&lt;property id=&quot;20300&quot; value=&quot;Slide 4&quot;/&gt;&lt;property id=&quot;20307&quot; value=&quot;282&quot;/&gt;&lt;/object&gt;&lt;object type=&quot;3&quot; unique_id=&quot;10008&quot;&gt;&lt;property id=&quot;20148&quot; value=&quot;5&quot;/&gt;&lt;property id=&quot;20300&quot; value=&quot;Slide 5&quot;/&gt;&lt;property id=&quot;20307&quot; value=&quot;303&quot;/&gt;&lt;/object&gt;&lt;object type=&quot;3&quot; unique_id=&quot;10009&quot;&gt;&lt;property id=&quot;20148&quot; value=&quot;5&quot;/&gt;&lt;property id=&quot;20300&quot; value=&quot;Slide 6&quot;/&gt;&lt;property id=&quot;20307&quot; value=&quot;297&quot;/&gt;&lt;/object&gt;&lt;object type=&quot;3&quot; unique_id=&quot;10010&quot;&gt;&lt;property id=&quot;20148&quot; value=&quot;5&quot;/&gt;&lt;property id=&quot;20300&quot; value=&quot;Slide 7&quot;/&gt;&lt;property id=&quot;20307&quot; value=&quot;304&quot;/&gt;&lt;/object&gt;&lt;object type=&quot;3&quot; unique_id=&quot;10011&quot;&gt;&lt;property id=&quot;20148&quot; value=&quot;5&quot;/&gt;&lt;property id=&quot;20300&quot; value=&quot;Slide 8&quot;/&gt;&lt;property id=&quot;20307&quot; value=&quot;305&quot;/&gt;&lt;/object&gt;&lt;object type=&quot;3&quot; unique_id=&quot;10012&quot;&gt;&lt;property id=&quot;20148&quot; value=&quot;5&quot;/&gt;&lt;property id=&quot;20300&quot; value=&quot;Slide 9&quot;/&gt;&lt;property id=&quot;20307&quot; value=&quot;306&quot;/&gt;&lt;/object&gt;&lt;object type=&quot;3&quot; unique_id=&quot;10013&quot;&gt;&lt;property id=&quot;20148&quot; value=&quot;5&quot;/&gt;&lt;property id=&quot;20300&quot; value=&quot;Slide 10&quot;/&gt;&lt;property id=&quot;20307&quot; value=&quot;307&quot;/&gt;&lt;/object&gt;&lt;object type=&quot;3&quot; unique_id=&quot;10014&quot;&gt;&lt;property id=&quot;20148&quot; value=&quot;5&quot;/&gt;&lt;property id=&quot;20300&quot; value=&quot;Slide 11&quot;/&gt;&lt;property id=&quot;20307&quot; value=&quot;308&quot;/&gt;&lt;/object&gt;&lt;object type=&quot;3&quot; unique_id=&quot;10015&quot;&gt;&lt;property id=&quot;20148&quot; value=&quot;5&quot;/&gt;&lt;property id=&quot;20300&quot; value=&quot;Slide 12&quot;/&gt;&lt;property id=&quot;20307&quot; value=&quot;309&quot;/&gt;&lt;/object&gt;&lt;object type=&quot;3&quot; unique_id=&quot;10016&quot;&gt;&lt;property id=&quot;20148&quot; value=&quot;5&quot;/&gt;&lt;property id=&quot;20300&quot; value=&quot;Slide 13&quot;/&gt;&lt;property id=&quot;20307&quot; value=&quot;281&quot;/&gt;&lt;/object&gt;&lt;object type=&quot;3&quot; unique_id=&quot;10017&quot;&gt;&lt;property id=&quot;20148&quot; value=&quot;5&quot;/&gt;&lt;property id=&quot;20300&quot; value=&quot;Slide 14&quot;/&gt;&lt;property id=&quot;20307&quot; value=&quot;310&quot;/&gt;&lt;/object&gt;&lt;object type=&quot;3&quot; unique_id=&quot;10018&quot;&gt;&lt;property id=&quot;20148&quot; value=&quot;5&quot;/&gt;&lt;property id=&quot;20300&quot; value=&quot;Slide 15&quot;/&gt;&lt;property id=&quot;20307&quot; value=&quot;285&quot;/&gt;&lt;/object&gt;&lt;object type=&quot;3&quot; unique_id=&quot;10019&quot;&gt;&lt;property id=&quot;20148&quot; value=&quot;5&quot;/&gt;&lt;property id=&quot;20300&quot; value=&quot;Slide 16&quot;/&gt;&lt;property id=&quot;20307&quot; value=&quot;302&quot;/&gt;&lt;/object&gt;&lt;object type=&quot;3&quot; unique_id=&quot;10020&quot;&gt;&lt;property id=&quot;20148&quot; value=&quot;5&quot;/&gt;&lt;property id=&quot;20300&quot; value=&quot;Slide 17&quot;/&gt;&lt;property id=&quot;20307&quot; value=&quot;290&quot;/&gt;&lt;/object&gt;&lt;object type=&quot;3&quot; unique_id=&quot;10021&quot;&gt;&lt;property id=&quot;20148&quot; value=&quot;5&quot;/&gt;&lt;property id=&quot;20300&quot; value=&quot;Slide 18&quot;/&gt;&lt;property id=&quot;20307&quot; value=&quot;292&quot;/&gt;&lt;/object&gt;&lt;object type=&quot;3&quot; unique_id=&quot;10022&quot;&gt;&lt;property id=&quot;20148&quot; value=&quot;5&quot;/&gt;&lt;property id=&quot;20300&quot; value=&quot;Slide 19&quot;/&gt;&lt;property id=&quot;20307&quot; value=&quot;293&quot;/&gt;&lt;/object&gt;&lt;object type=&quot;3&quot; unique_id=&quot;10023&quot;&gt;&lt;property id=&quot;20148&quot; value=&quot;5&quot;/&gt;&lt;property id=&quot;20300&quot; value=&quot;Slide 20&quot;/&gt;&lt;property id=&quot;20307&quot; value=&quot;298&quot;/&gt;&lt;/object&gt;&lt;object type=&quot;3&quot; unique_id=&quot;10024&quot;&gt;&lt;property id=&quot;20148&quot; value=&quot;5&quot;/&gt;&lt;property id=&quot;20300&quot; value=&quot;Slide 21&quot;/&gt;&lt;property id=&quot;20307&quot; value=&quot;300&quot;/&gt;&lt;/object&gt;&lt;object type=&quot;3&quot; unique_id=&quot;10048&quot;&gt;&lt;property id=&quot;20148&quot; value=&quot;5&quot;/&gt;&lt;property id=&quot;20300&quot; value=&quot;Slide 1&quot;/&gt;&lt;property id=&quot;20307&quot; value=&quot;31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548</TotalTime>
  <Words>470</Words>
  <Application>Microsoft Office PowerPoint</Application>
  <PresentationFormat>On-screen Show (4:3)</PresentationFormat>
  <Paragraphs>49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Blends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Adminnistrator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AutoBVT</cp:lastModifiedBy>
  <cp:revision>45</cp:revision>
  <dcterms:created xsi:type="dcterms:W3CDTF">2009-01-10T22:41:29Z</dcterms:created>
  <dcterms:modified xsi:type="dcterms:W3CDTF">2017-02-17T08:18:46Z</dcterms:modified>
</cp:coreProperties>
</file>